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7" r:id="rId7"/>
    <p:sldId id="268" r:id="rId8"/>
    <p:sldId id="269" r:id="rId9"/>
    <p:sldId id="260" r:id="rId10"/>
    <p:sldId id="261" r:id="rId11"/>
    <p:sldId id="262" r:id="rId12"/>
    <p:sldId id="270" r:id="rId13"/>
    <p:sldId id="271" r:id="rId14"/>
    <p:sldId id="263" r:id="rId15"/>
    <p:sldId id="264" r:id="rId16"/>
    <p:sldId id="272" r:id="rId17"/>
    <p:sldId id="273" r:id="rId18"/>
    <p:sldId id="265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8757-15B2-4698-9B33-BCA9A141FA59}" type="datetimeFigureOut">
              <a:rPr lang="cs-CZ" smtClean="0"/>
              <a:t>19.10.2025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F0EC5-FD16-4F65-8E54-EBF5E2F20D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7603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8757-15B2-4698-9B33-BCA9A141FA59}" type="datetimeFigureOut">
              <a:rPr lang="cs-CZ" smtClean="0"/>
              <a:t>19.10.2025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F0EC5-FD16-4F65-8E54-EBF5E2F20D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6345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8757-15B2-4698-9B33-BCA9A141FA59}" type="datetimeFigureOut">
              <a:rPr lang="cs-CZ" smtClean="0"/>
              <a:t>19.10.2025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F0EC5-FD16-4F65-8E54-EBF5E2F20D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4840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8757-15B2-4698-9B33-BCA9A141FA59}" type="datetimeFigureOut">
              <a:rPr lang="cs-CZ" smtClean="0"/>
              <a:t>19.10.2025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F0EC5-FD16-4F65-8E54-EBF5E2F20D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8248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8757-15B2-4698-9B33-BCA9A141FA59}" type="datetimeFigureOut">
              <a:rPr lang="cs-CZ" smtClean="0"/>
              <a:t>19.10.2025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F0EC5-FD16-4F65-8E54-EBF5E2F20D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7418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8757-15B2-4698-9B33-BCA9A141FA59}" type="datetimeFigureOut">
              <a:rPr lang="cs-CZ" smtClean="0"/>
              <a:t>19.10.2025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F0EC5-FD16-4F65-8E54-EBF5E2F20D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800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8757-15B2-4698-9B33-BCA9A141FA59}" type="datetimeFigureOut">
              <a:rPr lang="cs-CZ" smtClean="0"/>
              <a:t>19.10.2025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F0EC5-FD16-4F65-8E54-EBF5E2F20D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220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8757-15B2-4698-9B33-BCA9A141FA59}" type="datetimeFigureOut">
              <a:rPr lang="cs-CZ" smtClean="0"/>
              <a:t>19.10.2025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F0EC5-FD16-4F65-8E54-EBF5E2F20D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2393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8757-15B2-4698-9B33-BCA9A141FA59}" type="datetimeFigureOut">
              <a:rPr lang="cs-CZ" smtClean="0"/>
              <a:t>19.10.2025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F0EC5-FD16-4F65-8E54-EBF5E2F20D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0674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8757-15B2-4698-9B33-BCA9A141FA59}" type="datetimeFigureOut">
              <a:rPr lang="cs-CZ" smtClean="0"/>
              <a:t>19.10.2025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F0EC5-FD16-4F65-8E54-EBF5E2F20D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0149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8757-15B2-4698-9B33-BCA9A141FA59}" type="datetimeFigureOut">
              <a:rPr lang="cs-CZ" smtClean="0"/>
              <a:t>19.10.2025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F0EC5-FD16-4F65-8E54-EBF5E2F20D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7106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A8757-15B2-4698-9B33-BCA9A141FA59}" type="datetimeFigureOut">
              <a:rPr lang="cs-CZ" smtClean="0"/>
              <a:t>19.10.2025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F0EC5-FD16-4F65-8E54-EBF5E2F20D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862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16984"/>
          </a:xfrm>
        </p:spPr>
        <p:txBody>
          <a:bodyPr>
            <a:normAutofit/>
          </a:bodyPr>
          <a:lstStyle/>
          <a:p>
            <a:r>
              <a:rPr lang="cs-CZ" u="sng" dirty="0" smtClean="0">
                <a:latin typeface="Book Antiqua" panose="02040602050305030304" pitchFamily="18" charset="0"/>
              </a:rPr>
              <a:t>Stáž Holandsko </a:t>
            </a:r>
            <a:endParaRPr lang="cs-CZ" u="sng" dirty="0">
              <a:latin typeface="Book Antiqua" panose="0204060205030503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547257"/>
            <a:ext cx="9144000" cy="2729204"/>
          </a:xfrm>
        </p:spPr>
        <p:txBody>
          <a:bodyPr>
            <a:normAutofit lnSpcReduction="10000"/>
          </a:bodyPr>
          <a:lstStyle/>
          <a:p>
            <a:r>
              <a:rPr lang="cs-CZ" sz="3200" dirty="0" err="1" smtClean="0"/>
              <a:t>Zwolle</a:t>
            </a:r>
            <a:endParaRPr lang="cs-CZ" sz="3200" dirty="0" smtClean="0"/>
          </a:p>
          <a:p>
            <a:r>
              <a:rPr lang="cs-CZ" dirty="0" smtClean="0"/>
              <a:t>13.-17.4. 2025</a:t>
            </a:r>
          </a:p>
          <a:p>
            <a:endParaRPr lang="cs-CZ" dirty="0"/>
          </a:p>
          <a:p>
            <a:r>
              <a:rPr lang="cs-CZ" i="1" u="sng" dirty="0" err="1" smtClean="0"/>
              <a:t>Kindcentrum</a:t>
            </a:r>
            <a:r>
              <a:rPr lang="cs-CZ" i="1" u="sng" dirty="0" smtClean="0"/>
              <a:t> </a:t>
            </a:r>
            <a:r>
              <a:rPr lang="cs-CZ" i="1" u="sng" dirty="0" err="1" smtClean="0"/>
              <a:t>KasteelHoeve</a:t>
            </a:r>
            <a:r>
              <a:rPr lang="cs-CZ" i="1" u="sng" dirty="0" smtClean="0"/>
              <a:t> </a:t>
            </a:r>
          </a:p>
          <a:p>
            <a:r>
              <a:rPr lang="cs-CZ" i="1" u="sng" dirty="0" err="1" smtClean="0"/>
              <a:t>Comeniusschool</a:t>
            </a:r>
            <a:endParaRPr lang="cs-CZ" i="1" u="sng" dirty="0" smtClean="0"/>
          </a:p>
          <a:p>
            <a:r>
              <a:rPr lang="cs-CZ" i="1" u="sng" dirty="0" err="1" smtClean="0"/>
              <a:t>Tweemaster</a:t>
            </a:r>
            <a:endParaRPr lang="cs-CZ" i="1" u="sng" dirty="0"/>
          </a:p>
        </p:txBody>
      </p:sp>
    </p:spTree>
    <p:extLst>
      <p:ext uri="{BB962C8B-B14F-4D97-AF65-F5344CB8AC3E}">
        <p14:creationId xmlns:p14="http://schemas.microsoft.com/office/powerpoint/2010/main" val="26577004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u="sng" dirty="0" err="1" smtClean="0">
                <a:latin typeface="Book Antiqua" panose="02040602050305030304" pitchFamily="18" charset="0"/>
              </a:rPr>
              <a:t>Comeniusschool</a:t>
            </a:r>
            <a:r>
              <a:rPr lang="cs-CZ" u="sng" dirty="0" smtClean="0">
                <a:latin typeface="Book Antiqua" panose="02040602050305030304" pitchFamily="18" charset="0"/>
              </a:rPr>
              <a:t> (ZŠ)</a:t>
            </a:r>
            <a:endParaRPr lang="cs-CZ" u="sng" dirty="0">
              <a:latin typeface="Book Antiqua" panose="0204060205030503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Škola s dlouhou historií stavící na principech J.A. Komenského</a:t>
            </a:r>
            <a:endParaRPr lang="cs-CZ" dirty="0"/>
          </a:p>
          <a:p>
            <a:r>
              <a:rPr lang="cs-CZ" dirty="0" smtClean="0"/>
              <a:t>120 dětí, specialitou jsou dvě třídy pro děti s vysokým IQ (nad 130)</a:t>
            </a:r>
          </a:p>
          <a:p>
            <a:r>
              <a:rPr lang="cs-CZ" dirty="0" smtClean="0"/>
              <a:t>Denní režim: po, út, čt, pá 8:45 – 14:30, st – do 12:30, družiny nemají</a:t>
            </a:r>
          </a:p>
          <a:p>
            <a:r>
              <a:rPr lang="cs-CZ" dirty="0" smtClean="0"/>
              <a:t>Škola se zaměřuje na spolupráci, rozvoj rozumové i citové části osobnosti, rovnost</a:t>
            </a:r>
          </a:p>
          <a:p>
            <a:r>
              <a:rPr lang="cs-CZ" dirty="0" smtClean="0"/>
              <a:t>Orientace na ekologii – </a:t>
            </a:r>
            <a:r>
              <a:rPr lang="cs-CZ" dirty="0" err="1" smtClean="0"/>
              <a:t>eko</a:t>
            </a:r>
            <a:r>
              <a:rPr lang="cs-CZ" dirty="0" smtClean="0"/>
              <a:t> zahrada, hospodaření s vodou</a:t>
            </a:r>
          </a:p>
          <a:p>
            <a:r>
              <a:rPr lang="cs-CZ" dirty="0" smtClean="0"/>
              <a:t>Vlastní knihovna – prezenční i distanční výpůjčky pro žáky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67363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58" y="365125"/>
            <a:ext cx="5699667" cy="3768336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872" y="4474028"/>
            <a:ext cx="6096000" cy="238397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734" y="275252"/>
            <a:ext cx="3967066" cy="411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8734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32" y="209939"/>
            <a:ext cx="4534677" cy="340100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461" y="209939"/>
            <a:ext cx="5380653" cy="340100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28" y="3713584"/>
            <a:ext cx="4764833" cy="297646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077" y="3916525"/>
            <a:ext cx="5607507" cy="257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7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73" y="231710"/>
            <a:ext cx="3276212" cy="436828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065106"/>
            <a:ext cx="3075992" cy="366926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107" y="3065106"/>
            <a:ext cx="4892351" cy="366926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168" y="306355"/>
            <a:ext cx="5955004" cy="246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60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u="sng" dirty="0" err="1" smtClean="0">
                <a:latin typeface="Book Antiqua" panose="02040602050305030304" pitchFamily="18" charset="0"/>
              </a:rPr>
              <a:t>Tweemaster</a:t>
            </a:r>
            <a:r>
              <a:rPr lang="cs-CZ" u="sng" dirty="0" smtClean="0">
                <a:latin typeface="Book Antiqua" panose="02040602050305030304" pitchFamily="18" charset="0"/>
              </a:rPr>
              <a:t> (ZŠ)</a:t>
            </a:r>
            <a:endParaRPr lang="cs-CZ" u="sng" dirty="0">
              <a:latin typeface="Book Antiqua" panose="0204060205030503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Zcela nová Základní škola, od podzimu 2024</a:t>
            </a:r>
          </a:p>
          <a:p>
            <a:r>
              <a:rPr lang="cs-CZ" dirty="0" smtClean="0"/>
              <a:t>Prostory nás prováděly dvě studentky</a:t>
            </a:r>
          </a:p>
          <a:p>
            <a:r>
              <a:rPr lang="cs-CZ" dirty="0" smtClean="0"/>
              <a:t>Nejen zde jsme viděli otevřené prostory, prosklené třídy, škola využívá i prostory atrií, chodeb, individuální práce s dětmi s SVP</a:t>
            </a:r>
          </a:p>
          <a:p>
            <a:r>
              <a:rPr lang="cs-CZ" dirty="0" smtClean="0"/>
              <a:t>Děti pracují na projektech, učitel zastává roli průvodce, moderátora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46105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25" y="286074"/>
            <a:ext cx="4097261" cy="3072946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17" y="2656050"/>
            <a:ext cx="3441354" cy="413223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778" y="654682"/>
            <a:ext cx="3764902" cy="501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4115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18" y="220760"/>
            <a:ext cx="3263503" cy="435133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008" y="2740024"/>
            <a:ext cx="3143324" cy="411797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360" y="48402"/>
            <a:ext cx="5828522" cy="254725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089" y="2740024"/>
            <a:ext cx="3206231" cy="413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6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27" y="365125"/>
            <a:ext cx="3901471" cy="5201962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910" y="1027906"/>
            <a:ext cx="4264139" cy="56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52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Děkujeme za pozornost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cs-CZ" dirty="0" smtClean="0"/>
              <a:t>Stáž absolvovaly a prezentaci zpracovaly:</a:t>
            </a:r>
          </a:p>
          <a:p>
            <a:pPr algn="ctr"/>
            <a:endParaRPr lang="cs-CZ" dirty="0"/>
          </a:p>
          <a:p>
            <a:pPr algn="ctr"/>
            <a:r>
              <a:rPr lang="cs-CZ" dirty="0" smtClean="0"/>
              <a:t>Eva Čejková Kramperová</a:t>
            </a:r>
          </a:p>
          <a:p>
            <a:pPr algn="ctr"/>
            <a:r>
              <a:rPr lang="cs-CZ" dirty="0" smtClean="0"/>
              <a:t>Klára Jelínková</a:t>
            </a:r>
          </a:p>
          <a:p>
            <a:pPr algn="ctr"/>
            <a:r>
              <a:rPr lang="cs-CZ" dirty="0" smtClean="0"/>
              <a:t>MŠ Praha 4, V Zápolí 1249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01962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u="sng" dirty="0" err="1" smtClean="0">
                <a:latin typeface="Book Antiqua" panose="02040602050305030304" pitchFamily="18" charset="0"/>
              </a:rPr>
              <a:t>Kindcentrum</a:t>
            </a:r>
            <a:r>
              <a:rPr lang="cs-CZ" u="sng" dirty="0" smtClean="0">
                <a:latin typeface="Book Antiqua" panose="02040602050305030304" pitchFamily="18" charset="0"/>
              </a:rPr>
              <a:t> </a:t>
            </a:r>
            <a:r>
              <a:rPr lang="cs-CZ" u="sng" dirty="0" err="1" smtClean="0">
                <a:latin typeface="Book Antiqua" panose="02040602050305030304" pitchFamily="18" charset="0"/>
              </a:rPr>
              <a:t>KastelHoeve</a:t>
            </a:r>
            <a:r>
              <a:rPr lang="cs-CZ" u="sng" dirty="0" smtClean="0">
                <a:latin typeface="Book Antiqua" panose="02040602050305030304" pitchFamily="18" charset="0"/>
              </a:rPr>
              <a:t> (MŠ, ZŠ)</a:t>
            </a:r>
            <a:endParaRPr lang="cs-CZ" u="sng" dirty="0">
              <a:latin typeface="Book Antiqua" panose="0204060205030503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Dětské centrum – spojení jeslí (od 6 měsíců), mateřské školy i základní školy (do 12 let</a:t>
            </a:r>
          </a:p>
          <a:p>
            <a:r>
              <a:rPr lang="cs-CZ" dirty="0" smtClean="0"/>
              <a:t>Celkem 450 dětí v 18 třídách </a:t>
            </a:r>
          </a:p>
          <a:p>
            <a:r>
              <a:rPr lang="cs-CZ" dirty="0" smtClean="0"/>
              <a:t>Nejmenší děti pobývají s chůvou v menších místnostech vybavených pro kojence a batolata, speciální spací místnost s bezpečnostními lůžky, </a:t>
            </a:r>
            <a:r>
              <a:rPr lang="cs-CZ" dirty="0" err="1" smtClean="0"/>
              <a:t>videochůvičkou</a:t>
            </a:r>
            <a:r>
              <a:rPr lang="cs-CZ" dirty="0" smtClean="0"/>
              <a:t> a 15min kontrolami</a:t>
            </a:r>
          </a:p>
          <a:p>
            <a:r>
              <a:rPr lang="cs-CZ" dirty="0" smtClean="0"/>
              <a:t>Předškolní děti – třídy obdobné jako v české MŠ</a:t>
            </a:r>
          </a:p>
          <a:p>
            <a:r>
              <a:rPr lang="cs-CZ" dirty="0" smtClean="0"/>
              <a:t>ZŠ – klasické třídy, menší tělocvična, běžně se využívají i prostory atria, chodba k samostudiu či individuální práci (koutky, stoly)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44169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této škole působí více pedagogů – mužů než je běžné, vedení se podařilo postupně je získat, i v Holandsku je problém s přílišnou feminizací nižších stupňů škol</a:t>
            </a:r>
          </a:p>
          <a:p>
            <a:r>
              <a:rPr lang="cs-CZ" dirty="0" smtClean="0"/>
              <a:t>Dle západoevropských zvyklostí se (kromě oddělení pro miminka) nikde děti a žáci nepřezouvají, ani ve třídách MŠ nejsou koberce</a:t>
            </a:r>
          </a:p>
          <a:p>
            <a:r>
              <a:rPr lang="cs-CZ" dirty="0" smtClean="0"/>
              <a:t>Povinná školní docházka začíná v 5 letech (buď ještě jako součást MŠ nebo ZŠ)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5715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19" y="1690688"/>
            <a:ext cx="3263503" cy="4351338"/>
          </a:xfr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019" y="262408"/>
            <a:ext cx="4817706" cy="336720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399" y="3732326"/>
            <a:ext cx="4985657" cy="312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6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42" y="136785"/>
            <a:ext cx="3263503" cy="435133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837" y="4488122"/>
            <a:ext cx="4223657" cy="236987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81000"/>
            <a:ext cx="3079552" cy="410606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437" y="365125"/>
            <a:ext cx="4472473" cy="335435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857" y="3879979"/>
            <a:ext cx="3775788" cy="275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42" y="108793"/>
            <a:ext cx="3263503" cy="435133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381" y="3377682"/>
            <a:ext cx="4889240" cy="366693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361" y="108793"/>
            <a:ext cx="3233057" cy="508835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583" y="-289249"/>
            <a:ext cx="4764833" cy="35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18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361" y="3320470"/>
            <a:ext cx="6574043" cy="3397571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931" y="295404"/>
            <a:ext cx="2736202" cy="364826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41956" y="-316172"/>
            <a:ext cx="3120122" cy="401371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88" y="130626"/>
            <a:ext cx="3801836" cy="312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56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85931" y="811529"/>
            <a:ext cx="4352925" cy="326469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11414" y="3007211"/>
            <a:ext cx="4506686" cy="338001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699" y="542942"/>
            <a:ext cx="3918857" cy="52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97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457201"/>
            <a:ext cx="9144000" cy="867746"/>
          </a:xfrm>
        </p:spPr>
        <p:txBody>
          <a:bodyPr>
            <a:normAutofit/>
          </a:bodyPr>
          <a:lstStyle/>
          <a:p>
            <a:r>
              <a:rPr lang="cs-CZ" sz="3600" dirty="0" smtClean="0"/>
              <a:t>Organizace dne v předškolní třídě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59902" y="1856792"/>
            <a:ext cx="9144000" cy="3890865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cs-CZ" sz="1800" dirty="0" smtClean="0"/>
              <a:t>8:15 – 8:45 příchod, aktivity – cyklicky (po – puzzle, út – stolní hry, st – matematická cvičení, čt –   	  modelovací hmota, pá – omalovánky)</a:t>
            </a:r>
          </a:p>
          <a:p>
            <a:pPr algn="l"/>
            <a:r>
              <a:rPr lang="cs-CZ" sz="1800" dirty="0" smtClean="0"/>
              <a:t>8:45 – 9:15 komunitní kruh (den, datum, počasí, plán dne apod.)</a:t>
            </a:r>
          </a:p>
          <a:p>
            <a:pPr algn="l"/>
            <a:r>
              <a:rPr lang="cs-CZ" sz="1800" dirty="0" smtClean="0"/>
              <a:t>9:15 – 10:00 ,,Hraj si a pracuj“ – vzdělávací nabídka (oblasti počítání, jazyk, motorika, spolupráce) 	       skupinová či </a:t>
            </a:r>
            <a:r>
              <a:rPr lang="cs-CZ" sz="1800" dirty="0" err="1" smtClean="0"/>
              <a:t>individ</a:t>
            </a:r>
            <a:r>
              <a:rPr lang="cs-CZ" sz="1800" dirty="0" smtClean="0"/>
              <a:t>. práce učitele s dětmi</a:t>
            </a:r>
          </a:p>
          <a:p>
            <a:pPr algn="l"/>
            <a:r>
              <a:rPr lang="cs-CZ" sz="1800" dirty="0" smtClean="0"/>
              <a:t>10:00 – 10:30 přestávka, svačina</a:t>
            </a:r>
          </a:p>
          <a:p>
            <a:pPr algn="l"/>
            <a:r>
              <a:rPr lang="cs-CZ" sz="1800" dirty="0" smtClean="0"/>
              <a:t>10:30 – 11:00 vzdělávací aktivita s celou třídou </a:t>
            </a:r>
          </a:p>
          <a:p>
            <a:pPr algn="l"/>
            <a:r>
              <a:rPr lang="cs-CZ" sz="1800" dirty="0" smtClean="0"/>
              <a:t>11:00 – 11:45 pobyt venku</a:t>
            </a:r>
          </a:p>
          <a:p>
            <a:pPr algn="l"/>
            <a:r>
              <a:rPr lang="cs-CZ" sz="1800" dirty="0" smtClean="0"/>
              <a:t>11:45 – 12:15 vzdělávací aktivita s celou třídou</a:t>
            </a:r>
          </a:p>
          <a:p>
            <a:pPr algn="l"/>
            <a:r>
              <a:rPr lang="cs-CZ" sz="1800" dirty="0" smtClean="0"/>
              <a:t>12:15 – 12:45 přestávka, druhá svačina, čtení, menší hra</a:t>
            </a:r>
          </a:p>
          <a:p>
            <a:pPr algn="l"/>
            <a:r>
              <a:rPr lang="cs-CZ" sz="1800" dirty="0" smtClean="0"/>
              <a:t>12:45 – 13:30 cvičení/ hudba/ dramatika</a:t>
            </a:r>
          </a:p>
          <a:p>
            <a:pPr algn="l"/>
            <a:r>
              <a:rPr lang="cs-CZ" sz="1800" dirty="0" smtClean="0"/>
              <a:t>13:30 – 14:00 pobyt venku</a:t>
            </a:r>
          </a:p>
          <a:p>
            <a:pPr algn="l"/>
            <a:r>
              <a:rPr lang="cs-CZ" sz="1800" dirty="0" smtClean="0"/>
              <a:t>14:00 – 14:15 denní hodnocení, odchod domů nebo odpolední aktivity (kroužky) do 17/18 hodin</a:t>
            </a:r>
          </a:p>
          <a:p>
            <a:pPr algn="l"/>
            <a:endParaRPr lang="cs-CZ" sz="1800" dirty="0" smtClean="0"/>
          </a:p>
          <a:p>
            <a:pPr algn="l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68186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</TotalTime>
  <Words>359</Words>
  <Application>Microsoft Office PowerPoint</Application>
  <PresentationFormat>Širokoúhlá obrazovka</PresentationFormat>
  <Paragraphs>46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Book Antiqua</vt:lpstr>
      <vt:lpstr>Calibri</vt:lpstr>
      <vt:lpstr>Calibri Light</vt:lpstr>
      <vt:lpstr>Motiv Office</vt:lpstr>
      <vt:lpstr>Stáž Holandsko </vt:lpstr>
      <vt:lpstr>Kindcentrum KastelHoeve (MŠ, ZŠ)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Organizace dne v předškolní třídě</vt:lpstr>
      <vt:lpstr>Comeniusschool (ZŠ)</vt:lpstr>
      <vt:lpstr>Prezentace aplikace PowerPoint</vt:lpstr>
      <vt:lpstr>Prezentace aplikace PowerPoint</vt:lpstr>
      <vt:lpstr>Prezentace aplikace PowerPoint</vt:lpstr>
      <vt:lpstr>Tweemaster (ZŠ)</vt:lpstr>
      <vt:lpstr>Prezentace aplikace PowerPoint</vt:lpstr>
      <vt:lpstr>Prezentace aplikace PowerPoint</vt:lpstr>
      <vt:lpstr>Prezentace aplikace PowerPoint</vt:lpstr>
      <vt:lpstr>Děkujeme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Stáž Holandsko </dc:title>
  <dc:creator>Asus</dc:creator>
  <cp:lastModifiedBy>Asus</cp:lastModifiedBy>
  <cp:revision>60</cp:revision>
  <dcterms:created xsi:type="dcterms:W3CDTF">2025-10-16T15:09:45Z</dcterms:created>
  <dcterms:modified xsi:type="dcterms:W3CDTF">2025-10-19T15:49:46Z</dcterms:modified>
</cp:coreProperties>
</file>